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39124B-3A47-4B4B-8309-E739567B8320}" type="datetimeFigureOut">
              <a:rPr lang="en-GB" smtClean="0"/>
              <a:t>13/09/2017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131865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39124B-3A47-4B4B-8309-E739567B8320}" type="datetimeFigureOut">
              <a:rPr lang="en-GB" smtClean="0"/>
              <a:t>13/09/2017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231441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39124B-3A47-4B4B-8309-E739567B8320}" type="datetimeFigureOut">
              <a:rPr lang="en-GB" smtClean="0"/>
              <a:t>13/09/2017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168494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39124B-3A47-4B4B-8309-E739567B8320}" type="datetimeFigureOut">
              <a:rPr lang="en-GB" smtClean="0"/>
              <a:t>13/09/2017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322193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39124B-3A47-4B4B-8309-E739567B8320}" type="datetimeFigureOut">
              <a:rPr lang="en-GB" smtClean="0"/>
              <a:t>13/09/2017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233573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39124B-3A47-4B4B-8309-E739567B8320}" type="datetimeFigureOut">
              <a:rPr lang="en-GB" smtClean="0"/>
              <a:t>13/09/2017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42212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39124B-3A47-4B4B-8309-E739567B8320}" type="datetimeFigureOut">
              <a:rPr lang="en-GB" smtClean="0"/>
              <a:t>13/09/2017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222857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39124B-3A47-4B4B-8309-E739567B8320}" type="datetimeFigureOut">
              <a:rPr lang="en-GB" smtClean="0"/>
              <a:t>13/09/2017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80770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9124B-3A47-4B4B-8309-E739567B8320}" type="datetimeFigureOut">
              <a:rPr lang="en-GB" smtClean="0"/>
              <a:t>13/09/2017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203021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39124B-3A47-4B4B-8309-E739567B8320}" type="datetimeFigureOut">
              <a:rPr lang="en-GB" smtClean="0"/>
              <a:t>13/09/2017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342909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39124B-3A47-4B4B-8309-E739567B8320}" type="datetimeFigureOut">
              <a:rPr lang="en-GB" smtClean="0"/>
              <a:t>13/09/2017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FB747B-5DC2-4628-BF17-41019512DFD5}" type="slidenum">
              <a:rPr lang="en-GB" smtClean="0"/>
              <a:t>‹#›</a:t>
            </a:fld>
            <a:endParaRPr lang="en-GB"/>
          </a:p>
        </p:txBody>
      </p:sp>
    </p:spTree>
    <p:extLst>
      <p:ext uri="{BB962C8B-B14F-4D97-AF65-F5344CB8AC3E}">
        <p14:creationId xmlns:p14="http://schemas.microsoft.com/office/powerpoint/2010/main" val="116069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9124B-3A47-4B4B-8309-E739567B8320}" type="datetimeFigureOut">
              <a:rPr lang="en-GB" smtClean="0"/>
              <a:t>13/09/2017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B747B-5DC2-4628-BF17-41019512DFD5}" type="slidenum">
              <a:rPr lang="en-GB" smtClean="0"/>
              <a:t>‹#›</a:t>
            </a:fld>
            <a:endParaRPr lang="en-GB"/>
          </a:p>
        </p:txBody>
      </p:sp>
    </p:spTree>
    <p:extLst>
      <p:ext uri="{BB962C8B-B14F-4D97-AF65-F5344CB8AC3E}">
        <p14:creationId xmlns:p14="http://schemas.microsoft.com/office/powerpoint/2010/main" val="1985464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Types of Movement</a:t>
            </a:r>
            <a:endParaRPr lang="en-GB" dirty="0"/>
          </a:p>
        </p:txBody>
      </p:sp>
    </p:spTree>
    <p:extLst>
      <p:ext uri="{BB962C8B-B14F-4D97-AF65-F5344CB8AC3E}">
        <p14:creationId xmlns:p14="http://schemas.microsoft.com/office/powerpoint/2010/main" val="125406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Movement Analysis</a:t>
            </a:r>
            <a:endParaRPr lang="en-GB" dirty="0"/>
          </a:p>
        </p:txBody>
      </p:sp>
      <p:pic>
        <p:nvPicPr>
          <p:cNvPr id="4" name="Picture 3"/>
          <p:cNvPicPr>
            <a:picLocks noChangeAspect="1"/>
          </p:cNvPicPr>
          <p:nvPr/>
        </p:nvPicPr>
        <p:blipFill>
          <a:blip r:embed="rId2"/>
          <a:stretch>
            <a:fillRect/>
          </a:stretch>
        </p:blipFill>
        <p:spPr>
          <a:xfrm>
            <a:off x="452301" y="1806076"/>
            <a:ext cx="5648053" cy="4594724"/>
          </a:xfrm>
          <a:prstGeom prst="rect">
            <a:avLst/>
          </a:prstGeom>
        </p:spPr>
      </p:pic>
      <p:pic>
        <p:nvPicPr>
          <p:cNvPr id="5" name="Picture 4"/>
          <p:cNvPicPr>
            <a:picLocks noChangeAspect="1"/>
          </p:cNvPicPr>
          <p:nvPr/>
        </p:nvPicPr>
        <p:blipFill rotWithShape="1">
          <a:blip r:embed="rId3"/>
          <a:srcRect l="29537" t="4868" r="1795"/>
          <a:stretch/>
        </p:blipFill>
        <p:spPr>
          <a:xfrm>
            <a:off x="6831875" y="1806076"/>
            <a:ext cx="4332057" cy="4503284"/>
          </a:xfrm>
          <a:prstGeom prst="rect">
            <a:avLst/>
          </a:prstGeom>
        </p:spPr>
      </p:pic>
    </p:spTree>
    <p:extLst>
      <p:ext uri="{BB962C8B-B14F-4D97-AF65-F5344CB8AC3E}">
        <p14:creationId xmlns:p14="http://schemas.microsoft.com/office/powerpoint/2010/main" val="413878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Flexion</a:t>
            </a:r>
            <a:endParaRPr lang="en-GB" dirty="0"/>
          </a:p>
        </p:txBody>
      </p:sp>
      <p:sp>
        <p:nvSpPr>
          <p:cNvPr id="3" name="Content Placeholder 2"/>
          <p:cNvSpPr>
            <a:spLocks noGrp="1"/>
          </p:cNvSpPr>
          <p:nvPr>
            <p:ph idx="1"/>
          </p:nvPr>
        </p:nvSpPr>
        <p:spPr>
          <a:xfrm>
            <a:off x="838200" y="1825625"/>
            <a:ext cx="5405846" cy="2981506"/>
          </a:xfrm>
        </p:spPr>
        <p:txBody>
          <a:bodyPr>
            <a:normAutofit fontScale="92500" lnSpcReduction="10000"/>
          </a:bodyPr>
          <a:lstStyle/>
          <a:p>
            <a:r>
              <a:rPr lang="en-GB" dirty="0" smtClean="0"/>
              <a:t>Flexion is reducing the angle of the joint. </a:t>
            </a:r>
            <a:r>
              <a:rPr lang="en-GB" dirty="0"/>
              <a:t>M</a:t>
            </a:r>
            <a:r>
              <a:rPr lang="en-GB" dirty="0" smtClean="0"/>
              <a:t>uscles contract, moving the joint into a bent position. Examples include bending your arm in a bicep curl or bending your knee back ready to kick a ball. </a:t>
            </a:r>
          </a:p>
          <a:p>
            <a:r>
              <a:rPr lang="en-GB" dirty="0" smtClean="0"/>
              <a:t>What would flexion at the hip, shoulder and wrist look like?</a:t>
            </a:r>
            <a:endParaRPr lang="en-GB" dirty="0"/>
          </a:p>
        </p:txBody>
      </p:sp>
      <p:pic>
        <p:nvPicPr>
          <p:cNvPr id="5" name="Picture 4"/>
          <p:cNvPicPr>
            <a:picLocks noChangeAspect="1"/>
          </p:cNvPicPr>
          <p:nvPr/>
        </p:nvPicPr>
        <p:blipFill>
          <a:blip r:embed="rId2"/>
          <a:stretch>
            <a:fillRect/>
          </a:stretch>
        </p:blipFill>
        <p:spPr>
          <a:xfrm>
            <a:off x="8506094" y="2821578"/>
            <a:ext cx="3512276" cy="2188989"/>
          </a:xfrm>
          <a:prstGeom prst="rect">
            <a:avLst/>
          </a:prstGeom>
        </p:spPr>
      </p:pic>
      <p:pic>
        <p:nvPicPr>
          <p:cNvPr id="6" name="Picture 5"/>
          <p:cNvPicPr>
            <a:picLocks noChangeAspect="1"/>
          </p:cNvPicPr>
          <p:nvPr/>
        </p:nvPicPr>
        <p:blipFill>
          <a:blip r:embed="rId3"/>
          <a:stretch>
            <a:fillRect/>
          </a:stretch>
        </p:blipFill>
        <p:spPr>
          <a:xfrm>
            <a:off x="5627773" y="4232364"/>
            <a:ext cx="2563586" cy="2050869"/>
          </a:xfrm>
          <a:prstGeom prst="rect">
            <a:avLst/>
          </a:prstGeom>
        </p:spPr>
      </p:pic>
      <p:pic>
        <p:nvPicPr>
          <p:cNvPr id="7" name="Picture 6"/>
          <p:cNvPicPr>
            <a:picLocks noChangeAspect="1"/>
          </p:cNvPicPr>
          <p:nvPr/>
        </p:nvPicPr>
        <p:blipFill>
          <a:blip r:embed="rId4"/>
          <a:stretch>
            <a:fillRect/>
          </a:stretch>
        </p:blipFill>
        <p:spPr>
          <a:xfrm>
            <a:off x="6480403" y="423709"/>
            <a:ext cx="2559631" cy="2259758"/>
          </a:xfrm>
          <a:prstGeom prst="rect">
            <a:avLst/>
          </a:prstGeom>
        </p:spPr>
      </p:pic>
    </p:spTree>
    <p:extLst>
      <p:ext uri="{BB962C8B-B14F-4D97-AF65-F5344CB8AC3E}">
        <p14:creationId xmlns:p14="http://schemas.microsoft.com/office/powerpoint/2010/main" val="3325788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Extension</a:t>
            </a:r>
            <a:endParaRPr lang="en-GB" dirty="0"/>
          </a:p>
        </p:txBody>
      </p:sp>
      <p:sp>
        <p:nvSpPr>
          <p:cNvPr id="3" name="Content Placeholder 2"/>
          <p:cNvSpPr>
            <a:spLocks noGrp="1"/>
          </p:cNvSpPr>
          <p:nvPr>
            <p:ph idx="1"/>
          </p:nvPr>
        </p:nvSpPr>
        <p:spPr>
          <a:xfrm>
            <a:off x="838200" y="1825625"/>
            <a:ext cx="3799114" cy="4351338"/>
          </a:xfrm>
        </p:spPr>
        <p:txBody>
          <a:bodyPr/>
          <a:lstStyle/>
          <a:p>
            <a:r>
              <a:rPr lang="en-GB" dirty="0" smtClean="0"/>
              <a:t>Extension, being the opposite to flexion, is the straightening of the limb to increase the angle at the joint. An example could be straightening the arm as you serve in tennis or straightening the leg as you kick a ball.</a:t>
            </a:r>
            <a:endParaRPr lang="en-GB" dirty="0"/>
          </a:p>
        </p:txBody>
      </p:sp>
      <p:pic>
        <p:nvPicPr>
          <p:cNvPr id="4" name="Picture 3"/>
          <p:cNvPicPr>
            <a:picLocks noChangeAspect="1"/>
          </p:cNvPicPr>
          <p:nvPr/>
        </p:nvPicPr>
        <p:blipFill>
          <a:blip r:embed="rId2"/>
          <a:stretch>
            <a:fillRect/>
          </a:stretch>
        </p:blipFill>
        <p:spPr>
          <a:xfrm>
            <a:off x="5805286" y="276758"/>
            <a:ext cx="3755027" cy="2827860"/>
          </a:xfrm>
          <a:prstGeom prst="rect">
            <a:avLst/>
          </a:prstGeom>
        </p:spPr>
      </p:pic>
      <p:pic>
        <p:nvPicPr>
          <p:cNvPr id="5" name="Picture 4"/>
          <p:cNvPicPr>
            <a:picLocks noChangeAspect="1"/>
          </p:cNvPicPr>
          <p:nvPr/>
        </p:nvPicPr>
        <p:blipFill>
          <a:blip r:embed="rId3"/>
          <a:stretch>
            <a:fillRect/>
          </a:stretch>
        </p:blipFill>
        <p:spPr>
          <a:xfrm>
            <a:off x="9455806" y="3330212"/>
            <a:ext cx="2276339" cy="3355199"/>
          </a:xfrm>
          <a:prstGeom prst="rect">
            <a:avLst/>
          </a:prstGeom>
        </p:spPr>
      </p:pic>
      <p:pic>
        <p:nvPicPr>
          <p:cNvPr id="6" name="Picture 5"/>
          <p:cNvPicPr>
            <a:picLocks noChangeAspect="1"/>
          </p:cNvPicPr>
          <p:nvPr/>
        </p:nvPicPr>
        <p:blipFill>
          <a:blip r:embed="rId4"/>
          <a:stretch>
            <a:fillRect/>
          </a:stretch>
        </p:blipFill>
        <p:spPr>
          <a:xfrm>
            <a:off x="5061941" y="3918856"/>
            <a:ext cx="3810589" cy="2534195"/>
          </a:xfrm>
          <a:prstGeom prst="rect">
            <a:avLst/>
          </a:prstGeom>
        </p:spPr>
      </p:pic>
    </p:spTree>
    <p:extLst>
      <p:ext uri="{BB962C8B-B14F-4D97-AF65-F5344CB8AC3E}">
        <p14:creationId xmlns:p14="http://schemas.microsoft.com/office/powerpoint/2010/main" val="45298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Dorsiflexion/Plantar Flexion</a:t>
            </a:r>
            <a:endParaRPr lang="en-GB" dirty="0"/>
          </a:p>
        </p:txBody>
      </p:sp>
      <p:sp>
        <p:nvSpPr>
          <p:cNvPr id="3" name="Content Placeholder 2"/>
          <p:cNvSpPr>
            <a:spLocks noGrp="1"/>
          </p:cNvSpPr>
          <p:nvPr>
            <p:ph idx="1"/>
          </p:nvPr>
        </p:nvSpPr>
        <p:spPr>
          <a:xfrm>
            <a:off x="838200" y="1825625"/>
            <a:ext cx="5719354" cy="4351338"/>
          </a:xfrm>
        </p:spPr>
        <p:txBody>
          <a:bodyPr/>
          <a:lstStyle/>
          <a:p>
            <a:r>
              <a:rPr lang="en-GB" dirty="0" smtClean="0"/>
              <a:t>Dorsiflexion is raising the toes up towards the leg. An example would be raising the angle of the foot in the lead leg when sprinting. </a:t>
            </a:r>
          </a:p>
          <a:p>
            <a:endParaRPr lang="en-GB" dirty="0"/>
          </a:p>
          <a:p>
            <a:r>
              <a:rPr lang="en-GB" dirty="0" smtClean="0"/>
              <a:t>Plantar flexion is pointing your toes downwards. This is common in gymnastic but also happens when pushing off the ground when running or jumping. </a:t>
            </a:r>
            <a:endParaRPr lang="en-GB" dirty="0"/>
          </a:p>
        </p:txBody>
      </p:sp>
      <p:pic>
        <p:nvPicPr>
          <p:cNvPr id="4" name="Picture 3"/>
          <p:cNvPicPr>
            <a:picLocks noChangeAspect="1"/>
          </p:cNvPicPr>
          <p:nvPr/>
        </p:nvPicPr>
        <p:blipFill>
          <a:blip r:embed="rId2"/>
          <a:stretch>
            <a:fillRect/>
          </a:stretch>
        </p:blipFill>
        <p:spPr>
          <a:xfrm>
            <a:off x="8030980" y="234498"/>
            <a:ext cx="3589747" cy="2430326"/>
          </a:xfrm>
          <a:prstGeom prst="rect">
            <a:avLst/>
          </a:prstGeom>
        </p:spPr>
      </p:pic>
      <p:pic>
        <p:nvPicPr>
          <p:cNvPr id="5" name="Picture 4"/>
          <p:cNvPicPr>
            <a:picLocks noChangeAspect="1"/>
          </p:cNvPicPr>
          <p:nvPr/>
        </p:nvPicPr>
        <p:blipFill rotWithShape="1">
          <a:blip r:embed="rId3"/>
          <a:srcRect r="19217"/>
          <a:stretch/>
        </p:blipFill>
        <p:spPr>
          <a:xfrm>
            <a:off x="8801688" y="2778667"/>
            <a:ext cx="3020197" cy="2445253"/>
          </a:xfrm>
          <a:prstGeom prst="rect">
            <a:avLst/>
          </a:prstGeom>
        </p:spPr>
      </p:pic>
      <p:pic>
        <p:nvPicPr>
          <p:cNvPr id="6" name="Picture 5"/>
          <p:cNvPicPr>
            <a:picLocks noChangeAspect="1"/>
          </p:cNvPicPr>
          <p:nvPr/>
        </p:nvPicPr>
        <p:blipFill>
          <a:blip r:embed="rId4"/>
          <a:stretch>
            <a:fillRect/>
          </a:stretch>
        </p:blipFill>
        <p:spPr>
          <a:xfrm>
            <a:off x="6457450" y="3319463"/>
            <a:ext cx="1847850" cy="2857500"/>
          </a:xfrm>
          <a:prstGeom prst="rect">
            <a:avLst/>
          </a:prstGeom>
        </p:spPr>
      </p:pic>
    </p:spTree>
    <p:extLst>
      <p:ext uri="{BB962C8B-B14F-4D97-AF65-F5344CB8AC3E}">
        <p14:creationId xmlns:p14="http://schemas.microsoft.com/office/powerpoint/2010/main" val="379193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Lateral/Horizontal Flexion</a:t>
            </a:r>
            <a:endParaRPr lang="en-GB" dirty="0"/>
          </a:p>
        </p:txBody>
      </p:sp>
      <p:sp>
        <p:nvSpPr>
          <p:cNvPr id="3" name="Content Placeholder 2"/>
          <p:cNvSpPr>
            <a:spLocks noGrp="1"/>
          </p:cNvSpPr>
          <p:nvPr>
            <p:ph idx="1"/>
          </p:nvPr>
        </p:nvSpPr>
        <p:spPr>
          <a:xfrm>
            <a:off x="838200" y="1825625"/>
            <a:ext cx="5667103" cy="4351338"/>
          </a:xfrm>
        </p:spPr>
        <p:txBody>
          <a:bodyPr/>
          <a:lstStyle/>
          <a:p>
            <a:r>
              <a:rPr lang="en-GB" dirty="0" smtClean="0"/>
              <a:t>The movement of bending sideways, for example at the waist to dodge a punch in boxing. </a:t>
            </a:r>
          </a:p>
          <a:p>
            <a:endParaRPr lang="en-GB" dirty="0"/>
          </a:p>
          <a:p>
            <a:r>
              <a:rPr lang="en-GB" dirty="0" smtClean="0"/>
              <a:t>Horizontal flexion is bending the elbow while the arm is in front of the body, straightening the arm is horizontal extension.</a:t>
            </a:r>
          </a:p>
          <a:p>
            <a:endParaRPr lang="en-GB" dirty="0"/>
          </a:p>
          <a:p>
            <a:endParaRPr lang="en-GB" dirty="0"/>
          </a:p>
        </p:txBody>
      </p:sp>
      <p:pic>
        <p:nvPicPr>
          <p:cNvPr id="4" name="Picture 3"/>
          <p:cNvPicPr>
            <a:picLocks noChangeAspect="1"/>
          </p:cNvPicPr>
          <p:nvPr/>
        </p:nvPicPr>
        <p:blipFill>
          <a:blip r:embed="rId2"/>
          <a:stretch>
            <a:fillRect/>
          </a:stretch>
        </p:blipFill>
        <p:spPr>
          <a:xfrm>
            <a:off x="7656194" y="1938882"/>
            <a:ext cx="3697606" cy="2218564"/>
          </a:xfrm>
          <a:prstGeom prst="rect">
            <a:avLst/>
          </a:prstGeom>
        </p:spPr>
      </p:pic>
    </p:spTree>
    <p:extLst>
      <p:ext uri="{BB962C8B-B14F-4D97-AF65-F5344CB8AC3E}">
        <p14:creationId xmlns:p14="http://schemas.microsoft.com/office/powerpoint/2010/main" val="362918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Hyper Extension</a:t>
            </a:r>
            <a:endParaRPr lang="en-GB" dirty="0"/>
          </a:p>
        </p:txBody>
      </p:sp>
      <p:sp>
        <p:nvSpPr>
          <p:cNvPr id="3" name="Content Placeholder 2"/>
          <p:cNvSpPr>
            <a:spLocks noGrp="1"/>
          </p:cNvSpPr>
          <p:nvPr>
            <p:ph idx="1"/>
          </p:nvPr>
        </p:nvSpPr>
        <p:spPr>
          <a:xfrm>
            <a:off x="838200" y="1825625"/>
            <a:ext cx="4099560" cy="4351338"/>
          </a:xfrm>
        </p:spPr>
        <p:txBody>
          <a:bodyPr/>
          <a:lstStyle/>
          <a:p>
            <a:r>
              <a:rPr lang="en-GB" dirty="0" smtClean="0"/>
              <a:t>Involves movement beyond the normal anatomical position in direct opposite to flexion.</a:t>
            </a:r>
          </a:p>
          <a:p>
            <a:endParaRPr lang="en-GB" dirty="0"/>
          </a:p>
          <a:p>
            <a:r>
              <a:rPr lang="en-GB" dirty="0" smtClean="0"/>
              <a:t>An example is when a cricket bowler arches their back before bowling.</a:t>
            </a:r>
            <a:endParaRPr lang="en-GB" dirty="0"/>
          </a:p>
        </p:txBody>
      </p:sp>
      <p:pic>
        <p:nvPicPr>
          <p:cNvPr id="4" name="Picture 3"/>
          <p:cNvPicPr>
            <a:picLocks noChangeAspect="1"/>
          </p:cNvPicPr>
          <p:nvPr/>
        </p:nvPicPr>
        <p:blipFill>
          <a:blip r:embed="rId2"/>
          <a:stretch>
            <a:fillRect/>
          </a:stretch>
        </p:blipFill>
        <p:spPr>
          <a:xfrm>
            <a:off x="9162233" y="1690688"/>
            <a:ext cx="2738029" cy="3818830"/>
          </a:xfrm>
          <a:prstGeom prst="rect">
            <a:avLst/>
          </a:prstGeom>
        </p:spPr>
      </p:pic>
      <p:pic>
        <p:nvPicPr>
          <p:cNvPr id="5" name="Picture 4"/>
          <p:cNvPicPr>
            <a:picLocks noChangeAspect="1"/>
          </p:cNvPicPr>
          <p:nvPr/>
        </p:nvPicPr>
        <p:blipFill>
          <a:blip r:embed="rId3"/>
          <a:stretch>
            <a:fillRect/>
          </a:stretch>
        </p:blipFill>
        <p:spPr>
          <a:xfrm>
            <a:off x="5125091" y="3600103"/>
            <a:ext cx="3536300" cy="2721293"/>
          </a:xfrm>
          <a:prstGeom prst="rect">
            <a:avLst/>
          </a:prstGeom>
        </p:spPr>
      </p:pic>
      <p:pic>
        <p:nvPicPr>
          <p:cNvPr id="6" name="Picture 5"/>
          <p:cNvPicPr>
            <a:picLocks noChangeAspect="1"/>
          </p:cNvPicPr>
          <p:nvPr/>
        </p:nvPicPr>
        <p:blipFill>
          <a:blip r:embed="rId4"/>
          <a:stretch>
            <a:fillRect/>
          </a:stretch>
        </p:blipFill>
        <p:spPr>
          <a:xfrm>
            <a:off x="5578113" y="900906"/>
            <a:ext cx="2638424" cy="2351071"/>
          </a:xfrm>
          <a:prstGeom prst="rect">
            <a:avLst/>
          </a:prstGeom>
        </p:spPr>
      </p:pic>
    </p:spTree>
    <p:extLst>
      <p:ext uri="{BB962C8B-B14F-4D97-AF65-F5344CB8AC3E}">
        <p14:creationId xmlns:p14="http://schemas.microsoft.com/office/powerpoint/2010/main" val="235003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Abduction/Adduction</a:t>
            </a:r>
            <a:endParaRPr lang="en-GB" dirty="0"/>
          </a:p>
        </p:txBody>
      </p:sp>
      <p:sp>
        <p:nvSpPr>
          <p:cNvPr id="3" name="Content Placeholder 2"/>
          <p:cNvSpPr>
            <a:spLocks noGrp="1"/>
          </p:cNvSpPr>
          <p:nvPr>
            <p:ph idx="1"/>
          </p:nvPr>
        </p:nvSpPr>
        <p:spPr>
          <a:xfrm>
            <a:off x="912223" y="1690688"/>
            <a:ext cx="5183777" cy="3216637"/>
          </a:xfrm>
        </p:spPr>
        <p:txBody>
          <a:bodyPr>
            <a:normAutofit fontScale="70000" lnSpcReduction="20000"/>
          </a:bodyPr>
          <a:lstStyle/>
          <a:p>
            <a:r>
              <a:rPr lang="en-GB" dirty="0" smtClean="0"/>
              <a:t>Abduction is when you take a limb away from the midline of the body</a:t>
            </a:r>
          </a:p>
          <a:p>
            <a:endParaRPr lang="en-GB" dirty="0"/>
          </a:p>
          <a:p>
            <a:r>
              <a:rPr lang="en-GB" dirty="0" smtClean="0"/>
              <a:t>Adduction is when you bring the limb towards the midline</a:t>
            </a:r>
          </a:p>
          <a:p>
            <a:endParaRPr lang="en-GB" dirty="0"/>
          </a:p>
          <a:p>
            <a:r>
              <a:rPr lang="en-GB" dirty="0" smtClean="0"/>
              <a:t>Horizontal abduction is bringing the arm across your body.</a:t>
            </a:r>
          </a:p>
          <a:p>
            <a:endParaRPr lang="en-GB" dirty="0"/>
          </a:p>
          <a:p>
            <a:r>
              <a:rPr lang="en-GB" dirty="0" smtClean="0"/>
              <a:t>Horizontal flexion is moving the arm across and away from the body.</a:t>
            </a:r>
            <a:endParaRPr lang="en-GB" dirty="0"/>
          </a:p>
        </p:txBody>
      </p:sp>
      <p:pic>
        <p:nvPicPr>
          <p:cNvPr id="4" name="Picture 3"/>
          <p:cNvPicPr>
            <a:picLocks noChangeAspect="1"/>
          </p:cNvPicPr>
          <p:nvPr/>
        </p:nvPicPr>
        <p:blipFill>
          <a:blip r:embed="rId2"/>
          <a:stretch>
            <a:fillRect/>
          </a:stretch>
        </p:blipFill>
        <p:spPr>
          <a:xfrm>
            <a:off x="7680961" y="-1"/>
            <a:ext cx="3888988" cy="2916741"/>
          </a:xfrm>
          <a:prstGeom prst="rect">
            <a:avLst/>
          </a:prstGeom>
        </p:spPr>
      </p:pic>
      <p:pic>
        <p:nvPicPr>
          <p:cNvPr id="5" name="Picture 4"/>
          <p:cNvPicPr>
            <a:picLocks noChangeAspect="1"/>
          </p:cNvPicPr>
          <p:nvPr/>
        </p:nvPicPr>
        <p:blipFill>
          <a:blip r:embed="rId3"/>
          <a:stretch>
            <a:fillRect/>
          </a:stretch>
        </p:blipFill>
        <p:spPr>
          <a:xfrm>
            <a:off x="8259467" y="3281866"/>
            <a:ext cx="3310482" cy="2370274"/>
          </a:xfrm>
          <a:prstGeom prst="rect">
            <a:avLst/>
          </a:prstGeom>
        </p:spPr>
      </p:pic>
      <p:pic>
        <p:nvPicPr>
          <p:cNvPr id="6" name="Picture 5"/>
          <p:cNvPicPr>
            <a:picLocks noChangeAspect="1"/>
          </p:cNvPicPr>
          <p:nvPr/>
        </p:nvPicPr>
        <p:blipFill>
          <a:blip r:embed="rId4"/>
          <a:stretch>
            <a:fillRect/>
          </a:stretch>
        </p:blipFill>
        <p:spPr>
          <a:xfrm>
            <a:off x="5269075" y="4907325"/>
            <a:ext cx="2607828" cy="1911407"/>
          </a:xfrm>
          <a:prstGeom prst="rect">
            <a:avLst/>
          </a:prstGeom>
        </p:spPr>
      </p:pic>
    </p:spTree>
    <p:extLst>
      <p:ext uri="{BB962C8B-B14F-4D97-AF65-F5344CB8AC3E}">
        <p14:creationId xmlns:p14="http://schemas.microsoft.com/office/powerpoint/2010/main" val="3400333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Rotation/Circumduction</a:t>
            </a:r>
            <a:endParaRPr lang="en-GB" dirty="0"/>
          </a:p>
        </p:txBody>
      </p:sp>
      <p:sp>
        <p:nvSpPr>
          <p:cNvPr id="3" name="Content Placeholder 2"/>
          <p:cNvSpPr>
            <a:spLocks noGrp="1"/>
          </p:cNvSpPr>
          <p:nvPr>
            <p:ph idx="1"/>
          </p:nvPr>
        </p:nvSpPr>
        <p:spPr>
          <a:xfrm>
            <a:off x="838200" y="1786436"/>
            <a:ext cx="7025640" cy="4351338"/>
          </a:xfrm>
        </p:spPr>
        <p:txBody>
          <a:bodyPr/>
          <a:lstStyle/>
          <a:p>
            <a:pPr marL="0" indent="0">
              <a:buNone/>
            </a:pPr>
            <a:r>
              <a:rPr lang="en-GB" dirty="0" smtClean="0"/>
              <a:t>Circumduction is moving a limb in a circular motion, for example bowling in cricket.</a:t>
            </a:r>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Rotation is a partial circular movement, for example rotating at the neck to head the ball or rotating the shoulder back to throw a ball.</a:t>
            </a:r>
            <a:endParaRPr lang="en-GB" dirty="0"/>
          </a:p>
        </p:txBody>
      </p:sp>
      <p:pic>
        <p:nvPicPr>
          <p:cNvPr id="4" name="Picture 3"/>
          <p:cNvPicPr>
            <a:picLocks noChangeAspect="1"/>
          </p:cNvPicPr>
          <p:nvPr/>
        </p:nvPicPr>
        <p:blipFill>
          <a:blip r:embed="rId2"/>
          <a:stretch>
            <a:fillRect/>
          </a:stretch>
        </p:blipFill>
        <p:spPr>
          <a:xfrm>
            <a:off x="7445694" y="344896"/>
            <a:ext cx="1581306" cy="2691584"/>
          </a:xfrm>
          <a:prstGeom prst="rect">
            <a:avLst/>
          </a:prstGeom>
        </p:spPr>
      </p:pic>
      <p:pic>
        <p:nvPicPr>
          <p:cNvPr id="5" name="Picture 4"/>
          <p:cNvPicPr>
            <a:picLocks noChangeAspect="1"/>
          </p:cNvPicPr>
          <p:nvPr/>
        </p:nvPicPr>
        <p:blipFill>
          <a:blip r:embed="rId3"/>
          <a:stretch>
            <a:fillRect/>
          </a:stretch>
        </p:blipFill>
        <p:spPr>
          <a:xfrm>
            <a:off x="8869545" y="4680994"/>
            <a:ext cx="3051826" cy="2033316"/>
          </a:xfrm>
          <a:prstGeom prst="rect">
            <a:avLst/>
          </a:prstGeom>
        </p:spPr>
      </p:pic>
      <p:pic>
        <p:nvPicPr>
          <p:cNvPr id="6" name="Picture 5"/>
          <p:cNvPicPr>
            <a:picLocks noChangeAspect="1"/>
          </p:cNvPicPr>
          <p:nvPr/>
        </p:nvPicPr>
        <p:blipFill>
          <a:blip r:embed="rId4"/>
          <a:stretch>
            <a:fillRect/>
          </a:stretch>
        </p:blipFill>
        <p:spPr>
          <a:xfrm>
            <a:off x="9143455" y="2642258"/>
            <a:ext cx="2920093" cy="1752056"/>
          </a:xfrm>
          <a:prstGeom prst="rect">
            <a:avLst/>
          </a:prstGeom>
        </p:spPr>
      </p:pic>
    </p:spTree>
    <p:extLst>
      <p:ext uri="{BB962C8B-B14F-4D97-AF65-F5344CB8AC3E}">
        <p14:creationId xmlns:p14="http://schemas.microsoft.com/office/powerpoint/2010/main" val="423541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Movement Analysis </a:t>
            </a:r>
            <a:endParaRPr lang="en-GB" dirty="0"/>
          </a:p>
        </p:txBody>
      </p:sp>
      <p:pic>
        <p:nvPicPr>
          <p:cNvPr id="4" name="Picture 3"/>
          <p:cNvPicPr>
            <a:picLocks noChangeAspect="1"/>
          </p:cNvPicPr>
          <p:nvPr/>
        </p:nvPicPr>
        <p:blipFill>
          <a:blip r:embed="rId2"/>
          <a:stretch>
            <a:fillRect/>
          </a:stretch>
        </p:blipFill>
        <p:spPr>
          <a:xfrm>
            <a:off x="725261" y="2318248"/>
            <a:ext cx="4717503" cy="3102837"/>
          </a:xfrm>
          <a:prstGeom prst="rect">
            <a:avLst/>
          </a:prstGeom>
        </p:spPr>
      </p:pic>
      <p:pic>
        <p:nvPicPr>
          <p:cNvPr id="5" name="Picture 4"/>
          <p:cNvPicPr>
            <a:picLocks noChangeAspect="1"/>
          </p:cNvPicPr>
          <p:nvPr/>
        </p:nvPicPr>
        <p:blipFill>
          <a:blip r:embed="rId3"/>
          <a:stretch>
            <a:fillRect/>
          </a:stretch>
        </p:blipFill>
        <p:spPr>
          <a:xfrm>
            <a:off x="6695324" y="1393667"/>
            <a:ext cx="4658476" cy="4705276"/>
          </a:xfrm>
          <a:prstGeom prst="rect">
            <a:avLst/>
          </a:prstGeom>
        </p:spPr>
      </p:pic>
    </p:spTree>
    <p:extLst>
      <p:ext uri="{BB962C8B-B14F-4D97-AF65-F5344CB8AC3E}">
        <p14:creationId xmlns:p14="http://schemas.microsoft.com/office/powerpoint/2010/main" val="15792281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324</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Types of Movement</vt:lpstr>
      <vt:lpstr>Flexion</vt:lpstr>
      <vt:lpstr>Extension</vt:lpstr>
      <vt:lpstr>Dorsiflexion/Plantar Flexion</vt:lpstr>
      <vt:lpstr>Lateral/Horizontal Flexion</vt:lpstr>
      <vt:lpstr>Hyper Extension</vt:lpstr>
      <vt:lpstr>Abduction/Adduction</vt:lpstr>
      <vt:lpstr>Rotation/Circumduction</vt:lpstr>
      <vt:lpstr>Movement Analysis </vt:lpstr>
      <vt:lpstr>Movement Analysis</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Movement</dc:title>
  <dc:creator>GSullivan</dc:creator>
  <cp:lastModifiedBy>GSullivan</cp:lastModifiedBy>
  <cp:revision>13</cp:revision>
  <dcterms:created xsi:type="dcterms:W3CDTF">2017-09-12T10:29:47Z</dcterms:created>
  <dcterms:modified xsi:type="dcterms:W3CDTF">2017-09-13T08:49:03Z</dcterms:modified>
</cp:coreProperties>
</file>